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625" r:id="rId2"/>
    <p:sldId id="630" r:id="rId3"/>
    <p:sldId id="785" r:id="rId4"/>
    <p:sldId id="637" r:id="rId5"/>
    <p:sldId id="768" r:id="rId6"/>
    <p:sldId id="769" r:id="rId7"/>
    <p:sldId id="770" r:id="rId8"/>
    <p:sldId id="784" r:id="rId9"/>
    <p:sldId id="767" r:id="rId10"/>
    <p:sldId id="788" r:id="rId11"/>
    <p:sldId id="783" r:id="rId12"/>
    <p:sldId id="790" r:id="rId13"/>
    <p:sldId id="789" r:id="rId14"/>
    <p:sldId id="787" r:id="rId15"/>
    <p:sldId id="791" r:id="rId16"/>
    <p:sldId id="792" r:id="rId17"/>
    <p:sldId id="793" r:id="rId18"/>
    <p:sldId id="795" r:id="rId19"/>
    <p:sldId id="796" r:id="rId20"/>
    <p:sldId id="636" r:id="rId2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76" d="100"/>
          <a:sy n="76" d="100"/>
        </p:scale>
        <p:origin x="42" y="40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6173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At first, I’d like to mention about RT.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What is RT?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 means Robot Technology.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This is not only standalone robots like this, but also robotic elements, sensors, actuators and so on.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We have studied on RT-Middleware.</a:t>
            </a:r>
          </a:p>
          <a:p>
            <a:pPr eaLnBrk="1" hangingPunct="1"/>
            <a:r>
              <a:rPr lang="en-US" altLang="ja-JP">
                <a:latin typeface="Arial" panose="020B0604020202020204" pitchFamily="34" charset="0"/>
              </a:rPr>
              <a:t>RT-Middleware is software platform to integrate these RT-elements. </a:t>
            </a: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ロボットイノベーション研究センター</a:t>
            </a:r>
            <a:endParaRPr lang="en-US" altLang="ja-JP" sz="2000">
              <a:solidFill>
                <a:srgbClr val="5F5F5F"/>
              </a:solidFill>
            </a:endParaRP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ロボットソフトウェアプラットフォーム研究チーム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FA76CDD-5669-4E37-94BB-7998270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61" y="1178750"/>
            <a:ext cx="3717669" cy="23728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76427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B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367112-1D87-4D04-AF3F-F8B9B810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0" y="2819265"/>
            <a:ext cx="3672610" cy="26876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B280D7-A820-4065-8564-35B66E54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16" y="1217805"/>
            <a:ext cx="3938954" cy="23281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AFFD845-26A7-4898-A5CF-6F32F564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198" y="3967657"/>
            <a:ext cx="4004472" cy="2264880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0681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の場合は設定した速度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</a:rPr>
              <a:t>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メモリで配布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「</a:t>
            </a:r>
            <a:r>
              <a:rPr lang="en-US" altLang="ja-JP" sz="1600" kern="0" dirty="0">
                <a:solidFill>
                  <a:srgbClr val="5F5F5F"/>
                </a:solidFill>
              </a:rPr>
              <a:t>WEB</a:t>
            </a:r>
            <a:r>
              <a:rPr lang="ja-JP" altLang="en-US" sz="16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1600" kern="0" dirty="0">
                <a:solidFill>
                  <a:srgbClr val="5F5F5F"/>
                </a:solidFill>
              </a:rPr>
              <a:t>HTML</a:t>
            </a:r>
            <a:r>
              <a:rPr lang="ja-JP" altLang="en-US" sz="1600" kern="0" dirty="0">
                <a:solidFill>
                  <a:srgbClr val="5F5F5F"/>
                </a:solidFill>
              </a:rPr>
              <a:t>ファイルを開く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400" kern="0" dirty="0">
                <a:solidFill>
                  <a:srgbClr val="5F5F5F"/>
                </a:solidFill>
              </a:rPr>
              <a:t>(RTM</a:t>
            </a:r>
            <a:r>
              <a:rPr lang="ja-JP" altLang="en-US" sz="1400" kern="0" dirty="0">
                <a:solidFill>
                  <a:srgbClr val="5F5F5F"/>
                </a:solidFill>
              </a:rPr>
              <a:t>講習会、第</a:t>
            </a:r>
            <a:r>
              <a:rPr lang="en-US" altLang="ja-JP" sz="1400" kern="0" dirty="0">
                <a:solidFill>
                  <a:srgbClr val="5F5F5F"/>
                </a:solidFill>
              </a:rPr>
              <a:t>4</a:t>
            </a:r>
            <a:r>
              <a:rPr lang="ja-JP" altLang="en-US" sz="1400" kern="0" dirty="0">
                <a:solidFill>
                  <a:srgbClr val="5F5F5F"/>
                </a:solidFill>
              </a:rPr>
              <a:t>部</a:t>
            </a:r>
            <a:r>
              <a:rPr lang="en-US" altLang="ja-JP" sz="14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2000" kern="0" dirty="0">
                <a:solidFill>
                  <a:srgbClr val="5F5F5F"/>
                </a:solidFill>
              </a:rPr>
              <a:t>RT</a:t>
            </a:r>
            <a:r>
              <a:rPr lang="ja-JP" altLang="en-US" sz="2000" kern="0" dirty="0">
                <a:solidFill>
                  <a:srgbClr val="5F5F5F"/>
                </a:solidFill>
              </a:rPr>
              <a:t>ミドルウェア講習会のページからリンクをクリック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BF633EE-AB31-4CA0-A3FD-5B7E5B84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85" y="2618911"/>
            <a:ext cx="5856987" cy="420813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8C14CB-915C-47B3-94A8-E458E26C3B67}"/>
              </a:ext>
            </a:extLst>
          </p:cNvPr>
          <p:cNvSpPr/>
          <p:nvPr/>
        </p:nvSpPr>
        <p:spPr>
          <a:xfrm>
            <a:off x="3761910" y="6604574"/>
            <a:ext cx="1665185" cy="183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4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329100"/>
            <a:ext cx="4022575" cy="21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Ubuntu</a:t>
            </a:r>
            <a:r>
              <a:rPr lang="ja-JP" altLang="en-US" dirty="0">
                <a:solidFill>
                  <a:srgbClr val="5F5F5F"/>
                </a:solidFill>
              </a:rPr>
              <a:t>を使用している場合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313765"/>
            <a:ext cx="8539163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800" kern="0" dirty="0">
                <a:solidFill>
                  <a:srgbClr val="FF0000"/>
                </a:solidFill>
              </a:rPr>
              <a:t>ノート</a:t>
            </a:r>
            <a:r>
              <a:rPr lang="en-US" altLang="ja-JP" sz="2800" kern="0" dirty="0">
                <a:solidFill>
                  <a:srgbClr val="FF0000"/>
                </a:solidFill>
              </a:rPr>
              <a:t>PC(Windows 10)</a:t>
            </a:r>
            <a:r>
              <a:rPr lang="ja-JP" altLang="en-US" sz="2800" kern="0" dirty="0">
                <a:solidFill>
                  <a:srgbClr val="FF0000"/>
                </a:solidFill>
              </a:rPr>
              <a:t>を貸出</a:t>
            </a:r>
            <a:endParaRPr lang="en-US" altLang="ja-JP" sz="2800" kern="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2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22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デスクトップのショートカットをダブルクリック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1800" kern="0" dirty="0">
                <a:solidFill>
                  <a:srgbClr val="5F5F5F"/>
                </a:solidFill>
              </a:rPr>
              <a:t>の起動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ネームサーバー起動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78044A-9A0A-46F6-9112-0D7D666B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8" y="2078850"/>
            <a:ext cx="945105" cy="585065"/>
          </a:xfrm>
          <a:prstGeom prst="rect">
            <a:avLst/>
          </a:prstGeom>
        </p:spPr>
      </p:pic>
      <p:sp>
        <p:nvSpPr>
          <p:cNvPr id="7" name="右矢印 11">
            <a:extLst>
              <a:ext uri="{FF2B5EF4-FFF2-40B4-BE49-F238E27FC236}">
                <a16:creationId xmlns:a16="http://schemas.microsoft.com/office/drawing/2014/main" id="{2A5722F5-DC02-4BBE-AA4D-384361ACED07}"/>
              </a:ext>
            </a:extLst>
          </p:cNvPr>
          <p:cNvSpPr/>
          <p:nvPr/>
        </p:nvSpPr>
        <p:spPr>
          <a:xfrm>
            <a:off x="3853441" y="3077025"/>
            <a:ext cx="433387" cy="14398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図 2">
            <a:extLst>
              <a:ext uri="{FF2B5EF4-FFF2-40B4-BE49-F238E27FC236}">
                <a16:creationId xmlns:a16="http://schemas.microsoft.com/office/drawing/2014/main" id="{712C4E19-9932-4021-A46A-0DA243870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1" y="2915772"/>
            <a:ext cx="2385265" cy="176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52B79A-3322-4464-B974-63727526E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19" y="2908813"/>
            <a:ext cx="1879308" cy="1859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B400E9A-3701-4AE2-9ED3-3630A106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84" y="5233865"/>
            <a:ext cx="3033285" cy="158393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9A642E6-0C84-44F3-878D-4DEF055FFFEE}"/>
              </a:ext>
            </a:extLst>
          </p:cNvPr>
          <p:cNvSpPr/>
          <p:nvPr/>
        </p:nvSpPr>
        <p:spPr>
          <a:xfrm>
            <a:off x="3347460" y="5375715"/>
            <a:ext cx="765086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9AAACC6-5D72-401D-A84D-12DF98008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620" y="5375715"/>
            <a:ext cx="1980220" cy="14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シミュレータが無い場合は直接実機で動作を確認するため、試行錯誤の手間が増加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A9423B-7508-44BF-967E-3BB42F3E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00" y="3248980"/>
            <a:ext cx="2383987" cy="1145477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2CE1C98-F3E4-42C3-966C-05A788A940AC}"/>
              </a:ext>
            </a:extLst>
          </p:cNvPr>
          <p:cNvSpPr/>
          <p:nvPr/>
        </p:nvSpPr>
        <p:spPr>
          <a:xfrm>
            <a:off x="1394690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2B11F030-BD50-4D1A-B0CE-01276F7FA484}"/>
              </a:ext>
            </a:extLst>
          </p:cNvPr>
          <p:cNvSpPr/>
          <p:nvPr/>
        </p:nvSpPr>
        <p:spPr>
          <a:xfrm>
            <a:off x="5827044" y="3529185"/>
            <a:ext cx="1868079" cy="5850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9C40F22-8132-4AD7-A977-AB0F8AAF0C4D}"/>
              </a:ext>
            </a:extLst>
          </p:cNvPr>
          <p:cNvSpPr/>
          <p:nvPr/>
        </p:nvSpPr>
        <p:spPr>
          <a:xfrm>
            <a:off x="791580" y="4476588"/>
            <a:ext cx="3303409" cy="1522292"/>
          </a:xfrm>
          <a:prstGeom prst="wedgeRoundRectCallout">
            <a:avLst>
              <a:gd name="adj1" fmla="val -7725"/>
              <a:gd name="adj2" fmla="val -7388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指定した値を入力したときの動作を確認したい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True(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/>
                </a:solidFill>
              </a:rPr>
              <a:t>False(</a:t>
            </a:r>
            <a:r>
              <a:rPr lang="ja-JP" altLang="en-US" dirty="0">
                <a:solidFill>
                  <a:schemeClr val="tx1"/>
                </a:solidFill>
              </a:rPr>
              <a:t>タッチセンサがオン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を入力すると停止するか？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D1F5D96-67E0-4F85-9137-4EA3C712B4F6}"/>
              </a:ext>
            </a:extLst>
          </p:cNvPr>
          <p:cNvSpPr/>
          <p:nvPr/>
        </p:nvSpPr>
        <p:spPr>
          <a:xfrm>
            <a:off x="5668886" y="4431832"/>
            <a:ext cx="2934281" cy="1350150"/>
          </a:xfrm>
          <a:prstGeom prst="wedgeRoundRectCallout">
            <a:avLst>
              <a:gd name="adj1" fmla="val -26935"/>
              <a:gd name="adj2" fmla="val -7061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solidFill>
                  <a:schemeClr val="tx1"/>
                </a:solidFill>
              </a:rPr>
              <a:t>意図通りの値が出力されているかを確認したい。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コンフィギュレーションパラメータで指定した速度を出力しているか？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貸し出したノート</a:t>
            </a:r>
            <a:r>
              <a:rPr lang="en-US" altLang="ja-JP" sz="2000" kern="0" dirty="0">
                <a:solidFill>
                  <a:srgbClr val="5F5F5F"/>
                </a:solidFill>
              </a:rPr>
              <a:t>PC</a:t>
            </a:r>
            <a:r>
              <a:rPr lang="ja-JP" altLang="en-US" sz="2000" kern="0" dirty="0">
                <a:solidFill>
                  <a:srgbClr val="5F5F5F"/>
                </a:solidFill>
              </a:rPr>
              <a:t>の場合は、デスクトップの以下のファイルを実行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 dirty="0">
                <a:solidFill>
                  <a:srgbClr val="5F5F5F"/>
                </a:solidFill>
              </a:rPr>
              <a:t>\RobotControlerComp.exe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442015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320397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338409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48766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34472</TotalTime>
  <Words>1103</Words>
  <Application>Microsoft Office PowerPoint</Application>
  <PresentationFormat>画面に合わせる (4:3)</PresentationFormat>
  <Paragraphs>215</Paragraphs>
  <Slides>20</Slides>
  <Notes>20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3" baseType="lpstr">
      <vt:lpstr>Arial</vt:lpstr>
      <vt:lpstr>aist-1e</vt:lpstr>
      <vt:lpstr>Corel DESIGNER</vt:lpstr>
      <vt:lpstr>RTミドルウェア応用実習 </vt:lpstr>
      <vt:lpstr>資料</vt:lpstr>
      <vt:lpstr>Ubuntuを使用している場合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1231</cp:revision>
  <cp:lastPrinted>2019-05-31T00:39:06Z</cp:lastPrinted>
  <dcterms:created xsi:type="dcterms:W3CDTF">2005-10-20T13:06:43Z</dcterms:created>
  <dcterms:modified xsi:type="dcterms:W3CDTF">2019-10-31T02:29:38Z</dcterms:modified>
</cp:coreProperties>
</file>